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BB84C5-4665-861C-B403-3EB1E3B00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6284500-FB45-5E04-35D1-ADAF154E4F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B394BB-676F-56A3-F7A0-38D94E62F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41232C-FBD7-0B0B-7570-8339C1A3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206B63-7061-CE8D-6094-CD174215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972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732010-9768-828A-61BE-1E6D3907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0C5C255-6103-8725-1482-C745B4854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42304E-D0ED-514F-3AD8-182CCE210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218585-20F9-06E1-8A47-C4C92DACF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B25D80-936F-759B-D9EC-ECCDA2C94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785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9497160-E9F9-0F96-A213-489AB1278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701A5AE-7021-407F-E25A-2A572BA40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1CC54E-AB89-7DCF-E226-40E4FA1A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E1E3C2-0014-571E-609F-71616D6CF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4438E8-C1DD-D50F-9A1F-AB50D4D94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438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A374A7-6E1F-6F7F-EA8C-371283E5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12A6EE-3FB2-20E1-F52E-BBF8AF98D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CAB17E-B362-82A7-FBE7-D96496ED2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268088-DBB6-2689-3E87-8E226ABA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3D504D-5F35-82C8-8D8D-ED0EDD50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028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7A459E-5302-FB97-0228-6F3E8B48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AEF8F9-BAAA-6D0E-06A1-5D10ECA2D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B0DDD2-9FAC-C802-9A47-750E3464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2CC848-6E53-1B83-C61E-60AAA27F8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418A23-0886-3257-9014-672E8B7E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2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F9B46-8401-0A91-0BCA-7D5F0051C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8006AD-F414-97C8-19D5-31D5C72F0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D64FCF-ECC5-80DB-E8C4-7FAE4F767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70561BC-A3EF-4D8A-C6E0-AFCBA758E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426A92-86A8-3896-18E6-C06E607EA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01F08A3-2978-7210-9133-FA3833110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55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5A0F8C-C5B9-C5CD-1E63-E123333F9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B53D52E-7A4D-07E8-3A13-6736544E1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ECD1024-5277-8999-1999-249F5F0B1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8E86721-C703-BEE6-090A-6BAA52EAA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7C7361E-CCB2-52C6-124F-C61C5152C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9A674D4-8003-97EA-F246-C68F0226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EC26D5E-920B-757F-9D6C-7C1D68B43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F1A8DF4-5921-7E94-4655-588F8D0CA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71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35125-DF37-833F-6AE3-81F35A06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112790B-1D49-CCE0-E0A1-FEAD72CCA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875794-127B-8C4D-E6FB-FE0F80FE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0581F9E-1F7E-BF99-6C76-635914AEB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761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062E1C9-6AF6-CDDC-9D12-5830AB8E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C6D3B87-60F5-C36C-A26E-C0AB6C5A6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6E0E62E-6F21-8197-8416-9A70CFF4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4419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B4FA2-D81B-558E-D533-2771D1AA9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721904-1B90-1343-A4E8-0BCF3971C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6F6D5B0-0B37-3D80-62F8-807ECC742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83A7C2E-00A8-845F-CD94-4AC5C7832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6074A2-03EB-F5CB-BFCC-E1BDF13DF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0CDE4A-32A0-5ECD-A02D-C32AC83E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06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305C95-8FF3-7A72-0835-E079E64E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624B8D9-22E5-CD4C-F831-73F727C43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F80FA20-C92B-7104-E138-B78A628EB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B66ECFF-AA17-A162-5482-BA179721F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5A4F7F4-5E9C-B05A-AB0C-E8B56E25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F326BCA-6962-96E4-3D2C-AD262908E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981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60A0102-0D2F-74FE-9537-8F8632BCE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4FD033-5827-CEFA-8361-776B80993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07340E-D920-EED8-0F1F-14E241AE3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4E09A-8A4B-4E53-A5F5-63F277932D99}" type="datetimeFigureOut">
              <a:rPr lang="nl-NL" smtClean="0"/>
              <a:t>31-1-2024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A62550-3053-C657-7BCE-0BE0F0E1C3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EBBB61-6B9F-32C2-0081-3164C4541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62D39-C225-4F3B-AFD3-B29AF2753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338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5" descr="Afbeelding met kaart&#10;&#10;Automatisch gegenereerde beschrijving">
            <a:extLst>
              <a:ext uri="{FF2B5EF4-FFF2-40B4-BE49-F238E27FC236}">
                <a16:creationId xmlns:a16="http://schemas.microsoft.com/office/drawing/2014/main" id="{0AAD1677-0E7E-0D7A-4DA9-A854643FCB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6" t="694" r="2715" b="13953"/>
          <a:stretch/>
        </p:blipFill>
        <p:spPr>
          <a:xfrm>
            <a:off x="1300349" y="298441"/>
            <a:ext cx="9797142" cy="6447995"/>
          </a:xfrm>
          <a:prstGeom prst="rect">
            <a:avLst/>
          </a:prstGeom>
          <a:noFill/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D37D9FA0-2326-B005-67D5-96432D47692C}"/>
              </a:ext>
            </a:extLst>
          </p:cNvPr>
          <p:cNvSpPr/>
          <p:nvPr/>
        </p:nvSpPr>
        <p:spPr>
          <a:xfrm rot="370322">
            <a:off x="3107032" y="2973614"/>
            <a:ext cx="195943" cy="3621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886B955-3F05-0012-C235-A28EE3C6123B}"/>
              </a:ext>
            </a:extLst>
          </p:cNvPr>
          <p:cNvSpPr txBox="1"/>
          <p:nvPr/>
        </p:nvSpPr>
        <p:spPr>
          <a:xfrm rot="16523872">
            <a:off x="2880470" y="2955023"/>
            <a:ext cx="649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bg1"/>
                </a:solidFill>
              </a:rPr>
              <a:t>Trafo</a:t>
            </a: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B6F1B741-B283-789D-7466-8C5061A74FE9}"/>
              </a:ext>
            </a:extLst>
          </p:cNvPr>
          <p:cNvCxnSpPr>
            <a:cxnSpLocks/>
          </p:cNvCxnSpPr>
          <p:nvPr/>
        </p:nvCxnSpPr>
        <p:spPr>
          <a:xfrm flipH="1">
            <a:off x="3205002" y="565300"/>
            <a:ext cx="269313" cy="18572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Vrije vorm: vorm 12">
            <a:extLst>
              <a:ext uri="{FF2B5EF4-FFF2-40B4-BE49-F238E27FC236}">
                <a16:creationId xmlns:a16="http://schemas.microsoft.com/office/drawing/2014/main" id="{4CED7A5A-7DEA-5D30-45B2-A6756B0C88ED}"/>
              </a:ext>
            </a:extLst>
          </p:cNvPr>
          <p:cNvSpPr/>
          <p:nvPr/>
        </p:nvSpPr>
        <p:spPr>
          <a:xfrm>
            <a:off x="6768935" y="765958"/>
            <a:ext cx="896587" cy="267195"/>
          </a:xfrm>
          <a:custGeom>
            <a:avLst/>
            <a:gdLst>
              <a:gd name="connsiteX0" fmla="*/ 896587 w 896587"/>
              <a:gd name="connsiteY0" fmla="*/ 267195 h 267195"/>
              <a:gd name="connsiteX1" fmla="*/ 397823 w 896587"/>
              <a:gd name="connsiteY1" fmla="*/ 71252 h 267195"/>
              <a:gd name="connsiteX2" fmla="*/ 106878 w 896587"/>
              <a:gd name="connsiteY2" fmla="*/ 11876 h 267195"/>
              <a:gd name="connsiteX3" fmla="*/ 0 w 896587"/>
              <a:gd name="connsiteY3" fmla="*/ 0 h 267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6587" h="267195">
                <a:moveTo>
                  <a:pt x="896587" y="267195"/>
                </a:moveTo>
                <a:cubicBezTo>
                  <a:pt x="713014" y="190500"/>
                  <a:pt x="529441" y="113805"/>
                  <a:pt x="397823" y="71252"/>
                </a:cubicBezTo>
                <a:cubicBezTo>
                  <a:pt x="266205" y="28699"/>
                  <a:pt x="173182" y="23751"/>
                  <a:pt x="106878" y="11876"/>
                </a:cubicBezTo>
                <a:cubicBezTo>
                  <a:pt x="40574" y="1"/>
                  <a:pt x="20287" y="0"/>
                  <a:pt x="0" y="0"/>
                </a:cubicBezTo>
              </a:path>
            </a:pathLst>
          </a:cu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8" name="Rechte verbindingslijn 17">
            <a:extLst>
              <a:ext uri="{FF2B5EF4-FFF2-40B4-BE49-F238E27FC236}">
                <a16:creationId xmlns:a16="http://schemas.microsoft.com/office/drawing/2014/main" id="{5B5B26CA-8769-9DB6-AEF9-773E2ACA54CC}"/>
              </a:ext>
            </a:extLst>
          </p:cNvPr>
          <p:cNvCxnSpPr>
            <a:stCxn id="13" idx="0"/>
          </p:cNvCxnSpPr>
          <p:nvPr/>
        </p:nvCxnSpPr>
        <p:spPr>
          <a:xfrm>
            <a:off x="7665522" y="1033153"/>
            <a:ext cx="552203" cy="12306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Ovaal 20">
            <a:extLst>
              <a:ext uri="{FF2B5EF4-FFF2-40B4-BE49-F238E27FC236}">
                <a16:creationId xmlns:a16="http://schemas.microsoft.com/office/drawing/2014/main" id="{8BC23C95-93CE-6DCD-319D-464F31C80EC1}"/>
              </a:ext>
            </a:extLst>
          </p:cNvPr>
          <p:cNvSpPr/>
          <p:nvPr/>
        </p:nvSpPr>
        <p:spPr>
          <a:xfrm>
            <a:off x="6768935" y="819406"/>
            <a:ext cx="288032" cy="288032"/>
          </a:xfrm>
          <a:prstGeom prst="ellipse">
            <a:avLst/>
          </a:prstGeom>
          <a:noFill/>
          <a:ln w="28575">
            <a:solidFill>
              <a:srgbClr val="F39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3" name="Ovaal 22">
            <a:extLst>
              <a:ext uri="{FF2B5EF4-FFF2-40B4-BE49-F238E27FC236}">
                <a16:creationId xmlns:a16="http://schemas.microsoft.com/office/drawing/2014/main" id="{CA748442-5629-1E89-B25E-C90B941C2E36}"/>
              </a:ext>
            </a:extLst>
          </p:cNvPr>
          <p:cNvSpPr/>
          <p:nvPr/>
        </p:nvSpPr>
        <p:spPr>
          <a:xfrm>
            <a:off x="6480903" y="3154712"/>
            <a:ext cx="288032" cy="288032"/>
          </a:xfrm>
          <a:prstGeom prst="ellipse">
            <a:avLst/>
          </a:prstGeom>
          <a:noFill/>
          <a:ln w="28575">
            <a:solidFill>
              <a:srgbClr val="F39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4" name="Rechte verbindingslijn met pijl 23">
            <a:extLst>
              <a:ext uri="{FF2B5EF4-FFF2-40B4-BE49-F238E27FC236}">
                <a16:creationId xmlns:a16="http://schemas.microsoft.com/office/drawing/2014/main" id="{E43338C7-CD26-E485-5287-786DC1230231}"/>
              </a:ext>
            </a:extLst>
          </p:cNvPr>
          <p:cNvCxnSpPr>
            <a:cxnSpLocks/>
          </p:cNvCxnSpPr>
          <p:nvPr/>
        </p:nvCxnSpPr>
        <p:spPr>
          <a:xfrm flipH="1">
            <a:off x="6624919" y="1141515"/>
            <a:ext cx="262769" cy="1952007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vak 26">
            <a:extLst>
              <a:ext uri="{FF2B5EF4-FFF2-40B4-BE49-F238E27FC236}">
                <a16:creationId xmlns:a16="http://schemas.microsoft.com/office/drawing/2014/main" id="{5B456B58-F304-A6C9-BEC8-91FF36030646}"/>
              </a:ext>
            </a:extLst>
          </p:cNvPr>
          <p:cNvSpPr txBox="1"/>
          <p:nvPr/>
        </p:nvSpPr>
        <p:spPr>
          <a:xfrm>
            <a:off x="6768935" y="1657802"/>
            <a:ext cx="356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2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19871E49-C9C4-42DB-0838-D0A1C8770AA1}"/>
              </a:ext>
            </a:extLst>
          </p:cNvPr>
          <p:cNvSpPr txBox="1"/>
          <p:nvPr/>
        </p:nvSpPr>
        <p:spPr>
          <a:xfrm>
            <a:off x="6112026" y="4326349"/>
            <a:ext cx="356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/>
            </a:lvl1pPr>
          </a:lstStyle>
          <a:p>
            <a:r>
              <a:rPr lang="nl-NL" dirty="0"/>
              <a:t>3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F1A282E-CEFE-6E1B-D487-4804CAF08791}"/>
              </a:ext>
            </a:extLst>
          </p:cNvPr>
          <p:cNvSpPr txBox="1"/>
          <p:nvPr/>
        </p:nvSpPr>
        <p:spPr>
          <a:xfrm>
            <a:off x="4716769" y="3373514"/>
            <a:ext cx="356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/>
            </a:lvl1pPr>
          </a:lstStyle>
          <a:p>
            <a:r>
              <a:rPr lang="nl-NL" dirty="0"/>
              <a:t>4</a:t>
            </a:r>
          </a:p>
        </p:txBody>
      </p:sp>
      <p:cxnSp>
        <p:nvCxnSpPr>
          <p:cNvPr id="30" name="Rechte verbindingslijn met pijl 29">
            <a:extLst>
              <a:ext uri="{FF2B5EF4-FFF2-40B4-BE49-F238E27FC236}">
                <a16:creationId xmlns:a16="http://schemas.microsoft.com/office/drawing/2014/main" id="{5028ECEB-AC94-458C-C2FC-F97C9A914919}"/>
              </a:ext>
            </a:extLst>
          </p:cNvPr>
          <p:cNvCxnSpPr>
            <a:cxnSpLocks/>
          </p:cNvCxnSpPr>
          <p:nvPr/>
        </p:nvCxnSpPr>
        <p:spPr>
          <a:xfrm flipV="1">
            <a:off x="2621856" y="542570"/>
            <a:ext cx="713320" cy="5436656"/>
          </a:xfrm>
          <a:prstGeom prst="straightConnector1">
            <a:avLst/>
          </a:prstGeom>
          <a:ln w="57150">
            <a:solidFill>
              <a:srgbClr val="FF000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vak 31">
            <a:extLst>
              <a:ext uri="{FF2B5EF4-FFF2-40B4-BE49-F238E27FC236}">
                <a16:creationId xmlns:a16="http://schemas.microsoft.com/office/drawing/2014/main" id="{45CEABB6-AE87-F164-7824-00BE53F14D08}"/>
              </a:ext>
            </a:extLst>
          </p:cNvPr>
          <p:cNvSpPr txBox="1"/>
          <p:nvPr/>
        </p:nvSpPr>
        <p:spPr>
          <a:xfrm>
            <a:off x="2666414" y="3059668"/>
            <a:ext cx="356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/>
            </a:lvl1pPr>
          </a:lstStyle>
          <a:p>
            <a:r>
              <a:rPr lang="nl-NL" dirty="0"/>
              <a:t>5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FFADA44F-FB32-8AD4-B8E4-D00D199C76CF}"/>
              </a:ext>
            </a:extLst>
          </p:cNvPr>
          <p:cNvSpPr txBox="1"/>
          <p:nvPr/>
        </p:nvSpPr>
        <p:spPr>
          <a:xfrm>
            <a:off x="9168574" y="6377104"/>
            <a:ext cx="356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6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BF273494-74C5-6AD6-3F98-FA95A33D35DB}"/>
              </a:ext>
            </a:extLst>
          </p:cNvPr>
          <p:cNvSpPr txBox="1"/>
          <p:nvPr/>
        </p:nvSpPr>
        <p:spPr>
          <a:xfrm>
            <a:off x="4732040" y="230996"/>
            <a:ext cx="356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6</a:t>
            </a:r>
          </a:p>
        </p:txBody>
      </p:sp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F5989019-4B91-1553-7C06-3A58C048852E}"/>
              </a:ext>
            </a:extLst>
          </p:cNvPr>
          <p:cNvSpPr/>
          <p:nvPr/>
        </p:nvSpPr>
        <p:spPr>
          <a:xfrm rot="455942" flipH="1">
            <a:off x="6267788" y="733062"/>
            <a:ext cx="484840" cy="87780"/>
          </a:xfrm>
          <a:custGeom>
            <a:avLst/>
            <a:gdLst>
              <a:gd name="connsiteX0" fmla="*/ 896587 w 896587"/>
              <a:gd name="connsiteY0" fmla="*/ 267195 h 267195"/>
              <a:gd name="connsiteX1" fmla="*/ 397823 w 896587"/>
              <a:gd name="connsiteY1" fmla="*/ 71252 h 267195"/>
              <a:gd name="connsiteX2" fmla="*/ 106878 w 896587"/>
              <a:gd name="connsiteY2" fmla="*/ 11876 h 267195"/>
              <a:gd name="connsiteX3" fmla="*/ 0 w 896587"/>
              <a:gd name="connsiteY3" fmla="*/ 0 h 267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6587" h="267195">
                <a:moveTo>
                  <a:pt x="896587" y="267195"/>
                </a:moveTo>
                <a:cubicBezTo>
                  <a:pt x="713014" y="190500"/>
                  <a:pt x="529441" y="113805"/>
                  <a:pt x="397823" y="71252"/>
                </a:cubicBezTo>
                <a:cubicBezTo>
                  <a:pt x="266205" y="28699"/>
                  <a:pt x="173182" y="23751"/>
                  <a:pt x="106878" y="11876"/>
                </a:cubicBezTo>
                <a:cubicBezTo>
                  <a:pt x="40574" y="1"/>
                  <a:pt x="20287" y="0"/>
                  <a:pt x="0" y="0"/>
                </a:cubicBezTo>
              </a:path>
            </a:pathLst>
          </a:cu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2130BBA7-F9D4-D56F-F925-E4D5B49AB564}"/>
              </a:ext>
            </a:extLst>
          </p:cNvPr>
          <p:cNvCxnSpPr>
            <a:stCxn id="11" idx="0"/>
          </p:cNvCxnSpPr>
          <p:nvPr/>
        </p:nvCxnSpPr>
        <p:spPr>
          <a:xfrm flipH="1" flipV="1">
            <a:off x="3853543" y="475013"/>
            <a:ext cx="2410570" cy="31338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93ADDB14-3CF1-956E-E3CC-023BD732C64D}"/>
              </a:ext>
            </a:extLst>
          </p:cNvPr>
          <p:cNvSpPr txBox="1">
            <a:spLocks/>
          </p:cNvSpPr>
          <p:nvPr/>
        </p:nvSpPr>
        <p:spPr>
          <a:xfrm>
            <a:off x="9280122" y="439998"/>
            <a:ext cx="2484390" cy="504826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200" i="1" dirty="0"/>
              <a:t>Hoofddoel verkeersconcept: </a:t>
            </a:r>
          </a:p>
          <a:p>
            <a:r>
              <a:rPr lang="nl-NL" sz="1200" i="1" dirty="0"/>
              <a:t>Creëren van een veilige schoolomgeving voor langzaam verkeer (fietsers en voetgangers) en stimuleren van fietsgebruik en wandelen.</a:t>
            </a:r>
          </a:p>
          <a:p>
            <a:pPr>
              <a:buFont typeface="+mj-lt"/>
              <a:buAutoNum type="arabicPeriod"/>
            </a:pPr>
            <a:r>
              <a:rPr lang="nl-NL" sz="1200" dirty="0"/>
              <a:t>Twee ingangen voor voetgangers en fietsers school  verplaatsen naar oranje cirkel </a:t>
            </a:r>
          </a:p>
          <a:p>
            <a:pPr>
              <a:buFont typeface="+mj-lt"/>
              <a:buAutoNum type="arabicPeriod"/>
            </a:pPr>
            <a:r>
              <a:rPr lang="nl-NL" sz="1200" dirty="0"/>
              <a:t>Vrije doorgang op terrein school om routes in openbare ruimte te verkorten</a:t>
            </a:r>
          </a:p>
          <a:p>
            <a:pPr>
              <a:buFont typeface="+mj-lt"/>
              <a:buAutoNum type="arabicPeriod"/>
            </a:pPr>
            <a:r>
              <a:rPr lang="nl-NL" sz="1200" dirty="0"/>
              <a:t>Fietser en voetgangers op route naar school scheiden </a:t>
            </a:r>
          </a:p>
          <a:p>
            <a:pPr>
              <a:buFont typeface="+mj-lt"/>
              <a:buAutoNum type="arabicPeriod"/>
            </a:pPr>
            <a:r>
              <a:rPr lang="nl-NL" sz="1200" dirty="0"/>
              <a:t>Voetgangers op route naar school</a:t>
            </a:r>
          </a:p>
          <a:p>
            <a:pPr>
              <a:buFont typeface="+mj-lt"/>
              <a:buAutoNum type="arabicPeriod"/>
            </a:pPr>
            <a:r>
              <a:rPr lang="nl-NL" sz="1200" dirty="0"/>
              <a:t>Instellen éénrichtingsverkeer auto in </a:t>
            </a:r>
            <a:r>
              <a:rPr lang="nl-NL" sz="1200" dirty="0" err="1"/>
              <a:t>Bosgaet</a:t>
            </a:r>
            <a:r>
              <a:rPr lang="nl-NL" sz="1200" dirty="0"/>
              <a:t> om verkeersbeeld rustiger te maken en kruisende stromen te voorkomen</a:t>
            </a:r>
          </a:p>
          <a:p>
            <a:pPr>
              <a:buFont typeface="+mj-lt"/>
              <a:buAutoNum type="arabicPeriod"/>
            </a:pPr>
            <a:r>
              <a:rPr lang="nl-NL" sz="1200" dirty="0" err="1"/>
              <a:t>Langparkeren</a:t>
            </a:r>
            <a:r>
              <a:rPr lang="nl-NL" sz="1200" dirty="0"/>
              <a:t> (personeel) bij sporthal</a:t>
            </a:r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/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3A65A4E4-9E2C-C7BC-9D6A-B890B5DBA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35291">
            <a:off x="4875224" y="6089274"/>
            <a:ext cx="1310531" cy="29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660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89</Words>
  <Application>Microsoft Office PowerPoint</Application>
  <PresentationFormat>Breedbeeld</PresentationFormat>
  <Paragraphs>18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Gemeente Valkenburg aan de Geul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John Schoenmakers</dc:creator>
  <cp:lastModifiedBy>Marc Stoffelen</cp:lastModifiedBy>
  <cp:revision>4</cp:revision>
  <dcterms:created xsi:type="dcterms:W3CDTF">2023-10-26T11:26:42Z</dcterms:created>
  <dcterms:modified xsi:type="dcterms:W3CDTF">2024-01-31T09:07:40Z</dcterms:modified>
</cp:coreProperties>
</file>